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8" r:id="rId5"/>
    <p:sldId id="270" r:id="rId6"/>
    <p:sldId id="269" r:id="rId7"/>
    <p:sldId id="259" r:id="rId8"/>
    <p:sldId id="265" r:id="rId9"/>
    <p:sldId id="266" r:id="rId10"/>
    <p:sldId id="267" r:id="rId11"/>
    <p:sldId id="262" r:id="rId12"/>
    <p:sldId id="261" r:id="rId13"/>
    <p:sldId id="263"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4" d="100"/>
          <a:sy n="74" d="100"/>
        </p:scale>
        <p:origin x="6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9/19/2017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9/19/2017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9/19/2017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9/19/2017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9/19/2017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Portrayals of Masculinity in men’s lifestyle magazines</a:t>
            </a:r>
            <a:endParaRPr lang="en-US" dirty="0"/>
          </a:p>
        </p:txBody>
      </p:sp>
      <p:sp>
        <p:nvSpPr>
          <p:cNvPr id="3" name="Subtitle 2"/>
          <p:cNvSpPr>
            <a:spLocks noGrp="1"/>
          </p:cNvSpPr>
          <p:nvPr>
            <p:ph type="subTitle" idx="1"/>
          </p:nvPr>
        </p:nvSpPr>
        <p:spPr/>
        <p:txBody>
          <a:bodyPr/>
          <a:lstStyle/>
          <a:p>
            <a:r>
              <a:rPr lang="en-US" dirty="0" smtClean="0"/>
              <a:t>By: Nate Gilbert</a:t>
            </a:r>
            <a:endParaRPr lang="en-US" dirty="0"/>
          </a:p>
        </p:txBody>
      </p:sp>
    </p:spTree>
    <p:extLst>
      <p:ext uri="{BB962C8B-B14F-4D97-AF65-F5344CB8AC3E}">
        <p14:creationId xmlns:p14="http://schemas.microsoft.com/office/powerpoint/2010/main" val="2883219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1064427"/>
          </a:xfrm>
        </p:spPr>
        <p:txBody>
          <a:bodyPr/>
          <a:lstStyle/>
          <a:p>
            <a:r>
              <a:rPr lang="en-US" dirty="0" smtClean="0"/>
              <a:t>Fashio</a:t>
            </a:r>
            <a:r>
              <a:rPr lang="en-US" dirty="0"/>
              <a:t>n</a:t>
            </a:r>
          </a:p>
        </p:txBody>
      </p:sp>
      <p:sp>
        <p:nvSpPr>
          <p:cNvPr id="3" name="Content Placeholder 2"/>
          <p:cNvSpPr>
            <a:spLocks noGrp="1"/>
          </p:cNvSpPr>
          <p:nvPr>
            <p:ph idx="1"/>
          </p:nvPr>
        </p:nvSpPr>
        <p:spPr>
          <a:xfrm>
            <a:off x="685800" y="1828800"/>
            <a:ext cx="10820400" cy="4024125"/>
          </a:xfrm>
        </p:spPr>
        <p:txBody>
          <a:bodyPr>
            <a:normAutofit/>
          </a:bodyPr>
          <a:lstStyle/>
          <a:p>
            <a:pPr>
              <a:lnSpc>
                <a:spcPct val="150000"/>
              </a:lnSpc>
            </a:pPr>
            <a:r>
              <a:rPr lang="en-US" sz="2000" dirty="0" smtClean="0"/>
              <a:t>Fashion played a large role in all of these magazines. Despite showing different fashions to directly relate to their audience it was quite evident that image, style and appearance was important for the modern man.</a:t>
            </a:r>
          </a:p>
          <a:p>
            <a:pPr>
              <a:lnSpc>
                <a:spcPct val="150000"/>
              </a:lnSpc>
            </a:pPr>
            <a:r>
              <a:rPr lang="en-US" sz="2000" dirty="0" smtClean="0"/>
              <a:t>There were many instances that said something to the like of ‘dress the part’ is essential for success it whatever you are doing whether it be sports, work , or social life.</a:t>
            </a:r>
            <a:endParaRPr lang="en-US" sz="2000" dirty="0"/>
          </a:p>
        </p:txBody>
      </p:sp>
      <p:pic>
        <p:nvPicPr>
          <p:cNvPr id="4098" name="Picture 2" descr="https://tse3.mm.bing.net/th?id=JN.ZjOak5uXrxl%2fj6O9G3ae0w&amp;pid=15.1&amp;H=160&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581" y="4551718"/>
            <a:ext cx="2439405" cy="2189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202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lnSpc>
                <a:spcPct val="150000"/>
              </a:lnSpc>
            </a:pPr>
            <a:r>
              <a:rPr lang="en-US" dirty="0" smtClean="0"/>
              <a:t>All of the magazines looked at represent hegemonic masculinity in different ways. </a:t>
            </a:r>
          </a:p>
          <a:p>
            <a:pPr>
              <a:lnSpc>
                <a:spcPct val="150000"/>
              </a:lnSpc>
            </a:pPr>
            <a:r>
              <a:rPr lang="en-US" dirty="0" smtClean="0"/>
              <a:t>Hegemonic masculinity remains dominant due to its ability to change with the times and emerge into new forms of masculinity. </a:t>
            </a:r>
          </a:p>
          <a:p>
            <a:pPr>
              <a:lnSpc>
                <a:spcPct val="150000"/>
              </a:lnSpc>
            </a:pPr>
            <a:r>
              <a:rPr lang="en-US" dirty="0" smtClean="0"/>
              <a:t>It was clear that male body images are ever changing and becoming more sexualized.</a:t>
            </a:r>
          </a:p>
          <a:p>
            <a:pPr>
              <a:lnSpc>
                <a:spcPct val="150000"/>
              </a:lnSpc>
            </a:pPr>
            <a:r>
              <a:rPr lang="en-US" dirty="0" smtClean="0"/>
              <a:t>Men are more responsible for their personal appearance.</a:t>
            </a:r>
          </a:p>
        </p:txBody>
      </p:sp>
    </p:spTree>
    <p:extLst>
      <p:ext uri="{BB962C8B-B14F-4D97-AF65-F5344CB8AC3E}">
        <p14:creationId xmlns:p14="http://schemas.microsoft.com/office/powerpoint/2010/main" val="3057863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article relates to course topics</a:t>
            </a:r>
            <a:endParaRPr lang="en-US" dirty="0"/>
          </a:p>
        </p:txBody>
      </p:sp>
      <p:sp>
        <p:nvSpPr>
          <p:cNvPr id="3" name="Content Placeholder 2"/>
          <p:cNvSpPr>
            <a:spLocks noGrp="1"/>
          </p:cNvSpPr>
          <p:nvPr>
            <p:ph idx="1"/>
          </p:nvPr>
        </p:nvSpPr>
        <p:spPr/>
        <p:txBody>
          <a:bodyPr/>
          <a:lstStyle/>
          <a:p>
            <a:pPr>
              <a:lnSpc>
                <a:spcPct val="150000"/>
              </a:lnSpc>
            </a:pPr>
            <a:r>
              <a:rPr lang="en-US" dirty="0" smtClean="0"/>
              <a:t>Men are feeling some of the same pressures as women from the media.</a:t>
            </a:r>
          </a:p>
          <a:p>
            <a:pPr>
              <a:lnSpc>
                <a:spcPct val="150000"/>
              </a:lnSpc>
            </a:pPr>
            <a:r>
              <a:rPr lang="en-US" dirty="0" smtClean="0"/>
              <a:t>Advertisers target products to men and women that they say if used can make them more attractive and desirable. </a:t>
            </a:r>
          </a:p>
          <a:p>
            <a:pPr>
              <a:lnSpc>
                <a:spcPct val="150000"/>
              </a:lnSpc>
            </a:pPr>
            <a:r>
              <a:rPr lang="en-US" dirty="0" smtClean="0"/>
              <a:t>Through this article it is apparent that masculinity is changing much like the ways we view gender is transforming. </a:t>
            </a:r>
          </a:p>
        </p:txBody>
      </p:sp>
    </p:spTree>
    <p:extLst>
      <p:ext uri="{BB962C8B-B14F-4D97-AF65-F5344CB8AC3E}">
        <p14:creationId xmlns:p14="http://schemas.microsoft.com/office/powerpoint/2010/main" val="2076374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and limitations</a:t>
            </a:r>
            <a:endParaRPr lang="en-US" dirty="0"/>
          </a:p>
        </p:txBody>
      </p:sp>
      <p:sp>
        <p:nvSpPr>
          <p:cNvPr id="3" name="Content Placeholder 2"/>
          <p:cNvSpPr>
            <a:spLocks noGrp="1"/>
          </p:cNvSpPr>
          <p:nvPr>
            <p:ph idx="1"/>
          </p:nvPr>
        </p:nvSpPr>
        <p:spPr/>
        <p:txBody>
          <a:bodyPr/>
          <a:lstStyle/>
          <a:p>
            <a:pPr>
              <a:lnSpc>
                <a:spcPct val="150000"/>
              </a:lnSpc>
            </a:pPr>
            <a:r>
              <a:rPr lang="en-US" dirty="0" smtClean="0"/>
              <a:t>The research done was close to 10 years ago.</a:t>
            </a:r>
          </a:p>
          <a:p>
            <a:pPr>
              <a:lnSpc>
                <a:spcPct val="150000"/>
              </a:lnSpc>
            </a:pPr>
            <a:r>
              <a:rPr lang="en-US" dirty="0" smtClean="0"/>
              <a:t>It surveyed lifestyle magazines sold in Canada, not the United States.</a:t>
            </a:r>
          </a:p>
          <a:p>
            <a:pPr>
              <a:lnSpc>
                <a:spcPct val="150000"/>
              </a:lnSpc>
            </a:pPr>
            <a:r>
              <a:rPr lang="en-US" dirty="0" smtClean="0"/>
              <a:t>The authors went really in depth with the research to try and find the most relevant data.</a:t>
            </a:r>
          </a:p>
          <a:p>
            <a:endParaRPr lang="en-US" dirty="0"/>
          </a:p>
        </p:txBody>
      </p:sp>
    </p:spTree>
    <p:extLst>
      <p:ext uri="{BB962C8B-B14F-4D97-AF65-F5344CB8AC3E}">
        <p14:creationId xmlns:p14="http://schemas.microsoft.com/office/powerpoint/2010/main" val="105974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pPr>
              <a:lnSpc>
                <a:spcPct val="150000"/>
              </a:lnSpc>
            </a:pPr>
            <a:r>
              <a:rPr lang="en-US" dirty="0" smtClean="0"/>
              <a:t>Do you think it is good or </a:t>
            </a:r>
            <a:r>
              <a:rPr lang="en-US" smtClean="0"/>
              <a:t>bad </a:t>
            </a:r>
            <a:r>
              <a:rPr lang="en-US" smtClean="0"/>
              <a:t>there </a:t>
            </a:r>
            <a:r>
              <a:rPr lang="en-US" dirty="0" smtClean="0"/>
              <a:t>is an ever growing usage of the male body in many forms of media?</a:t>
            </a:r>
          </a:p>
          <a:p>
            <a:pPr>
              <a:lnSpc>
                <a:spcPct val="150000"/>
              </a:lnSpc>
            </a:pPr>
            <a:r>
              <a:rPr lang="en-US" dirty="0" smtClean="0"/>
              <a:t>How can people stop feeling the pressure put on them by magazines or media to look or feel a certain way?</a:t>
            </a:r>
            <a:endParaRPr lang="en-US" dirty="0"/>
          </a:p>
        </p:txBody>
      </p:sp>
    </p:spTree>
    <p:extLst>
      <p:ext uri="{BB962C8B-B14F-4D97-AF65-F5344CB8AC3E}">
        <p14:creationId xmlns:p14="http://schemas.microsoft.com/office/powerpoint/2010/main" val="12785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lnSpc>
                <a:spcPct val="150000"/>
              </a:lnSpc>
            </a:pPr>
            <a:r>
              <a:rPr lang="en-US" dirty="0" smtClean="0"/>
              <a:t>Analysis of eight different men’s lifestyle magazines circulated in Canada</a:t>
            </a:r>
          </a:p>
          <a:p>
            <a:pPr>
              <a:lnSpc>
                <a:spcPct val="150000"/>
              </a:lnSpc>
            </a:pPr>
            <a:r>
              <a:rPr lang="en-US" dirty="0" smtClean="0"/>
              <a:t>Purpose was to look at how masculinities were being shown in regards to body, aesthetics and grooming, and fashion</a:t>
            </a:r>
          </a:p>
          <a:p>
            <a:pPr>
              <a:lnSpc>
                <a:spcPct val="150000"/>
              </a:lnSpc>
            </a:pPr>
            <a:r>
              <a:rPr lang="en-US" dirty="0" smtClean="0"/>
              <a:t>Wanted to see how many and what types of hegemonic masculinity existed and whether they were similar with previous forms</a:t>
            </a:r>
            <a:endParaRPr lang="en-US" dirty="0"/>
          </a:p>
        </p:txBody>
      </p:sp>
    </p:spTree>
    <p:extLst>
      <p:ext uri="{BB962C8B-B14F-4D97-AF65-F5344CB8AC3E}">
        <p14:creationId xmlns:p14="http://schemas.microsoft.com/office/powerpoint/2010/main" val="716883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Hegemonic masculinity</a:t>
            </a:r>
            <a:endParaRPr lang="en-US" dirty="0"/>
          </a:p>
        </p:txBody>
      </p:sp>
      <p:sp>
        <p:nvSpPr>
          <p:cNvPr id="3" name="Content Placeholder 2"/>
          <p:cNvSpPr>
            <a:spLocks noGrp="1"/>
          </p:cNvSpPr>
          <p:nvPr>
            <p:ph idx="1"/>
          </p:nvPr>
        </p:nvSpPr>
        <p:spPr/>
        <p:txBody>
          <a:bodyPr/>
          <a:lstStyle/>
          <a:p>
            <a:pPr>
              <a:lnSpc>
                <a:spcPct val="150000"/>
              </a:lnSpc>
            </a:pPr>
            <a:r>
              <a:rPr lang="en-US" dirty="0" smtClean="0"/>
              <a:t>Hegemonic masculinity represents culturally normative and influential ideals of masculinity.</a:t>
            </a:r>
          </a:p>
          <a:p>
            <a:pPr>
              <a:lnSpc>
                <a:spcPct val="150000"/>
              </a:lnSpc>
            </a:pPr>
            <a:r>
              <a:rPr lang="en-US" dirty="0" smtClean="0"/>
              <a:t>Characteristics of hegemonic masculinity include strength, size, power and authority. </a:t>
            </a:r>
          </a:p>
          <a:p>
            <a:pPr>
              <a:lnSpc>
                <a:spcPct val="150000"/>
              </a:lnSpc>
            </a:pPr>
            <a:r>
              <a:rPr lang="en-US" dirty="0" smtClean="0"/>
              <a:t>It is a benchmark that most men are unable to attain. </a:t>
            </a:r>
          </a:p>
          <a:p>
            <a:endParaRPr lang="en-US" dirty="0"/>
          </a:p>
        </p:txBody>
      </p:sp>
    </p:spTree>
    <p:extLst>
      <p:ext uri="{BB962C8B-B14F-4D97-AF65-F5344CB8AC3E}">
        <p14:creationId xmlns:p14="http://schemas.microsoft.com/office/powerpoint/2010/main" val="2320422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Muscularity</a:t>
            </a:r>
            <a:endParaRPr lang="en-US" dirty="0"/>
          </a:p>
        </p:txBody>
      </p:sp>
      <p:sp>
        <p:nvSpPr>
          <p:cNvPr id="3" name="Content Placeholder 2"/>
          <p:cNvSpPr>
            <a:spLocks noGrp="1"/>
          </p:cNvSpPr>
          <p:nvPr>
            <p:ph idx="1"/>
          </p:nvPr>
        </p:nvSpPr>
        <p:spPr>
          <a:xfrm>
            <a:off x="530225" y="2046120"/>
            <a:ext cx="10820400" cy="4024125"/>
          </a:xfrm>
        </p:spPr>
        <p:txBody>
          <a:bodyPr/>
          <a:lstStyle/>
          <a:p>
            <a:pPr>
              <a:lnSpc>
                <a:spcPct val="150000"/>
              </a:lnSpc>
            </a:pPr>
            <a:r>
              <a:rPr lang="en-US" dirty="0" smtClean="0"/>
              <a:t>The evolution of muscularity</a:t>
            </a:r>
          </a:p>
          <a:p>
            <a:pPr>
              <a:lnSpc>
                <a:spcPct val="150000"/>
              </a:lnSpc>
            </a:pPr>
            <a:r>
              <a:rPr lang="en-US" dirty="0" smtClean="0"/>
              <a:t>People who best fulfill the modern definition of muscularity</a:t>
            </a:r>
          </a:p>
          <a:p>
            <a:endParaRPr lang="en-US" dirty="0"/>
          </a:p>
          <a:p>
            <a:endParaRPr lang="en-US" dirty="0" smtClean="0"/>
          </a:p>
          <a:p>
            <a:endParaRPr lang="en-US" dirty="0"/>
          </a:p>
        </p:txBody>
      </p:sp>
      <p:pic>
        <p:nvPicPr>
          <p:cNvPr id="8" name="Picture 2" descr="https://tse3.mm.bing.net/th?id=JN.WOeFL93Nhrqlc7pwZT7U1Q&amp;pid=15.1&amp;H=183&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927" y="3493303"/>
            <a:ext cx="1983346" cy="257694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tse1.mm.bing.net/th?id=JN.vjObG9%2brWZtxGiAMITdoXA&amp;pid=15.1&amp;H=225&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4699" y="3493303"/>
            <a:ext cx="1903904" cy="2677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330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Metrosexuality</a:t>
            </a:r>
            <a:endParaRPr lang="en-US" dirty="0"/>
          </a:p>
        </p:txBody>
      </p:sp>
      <p:sp>
        <p:nvSpPr>
          <p:cNvPr id="3" name="Content Placeholder 2"/>
          <p:cNvSpPr>
            <a:spLocks noGrp="1"/>
          </p:cNvSpPr>
          <p:nvPr>
            <p:ph idx="1"/>
          </p:nvPr>
        </p:nvSpPr>
        <p:spPr>
          <a:xfrm>
            <a:off x="533400" y="2018347"/>
            <a:ext cx="10820400" cy="4024125"/>
          </a:xfrm>
        </p:spPr>
        <p:txBody>
          <a:bodyPr/>
          <a:lstStyle/>
          <a:p>
            <a:pPr>
              <a:lnSpc>
                <a:spcPct val="150000"/>
              </a:lnSpc>
            </a:pPr>
            <a:r>
              <a:rPr lang="en-US" dirty="0" err="1" smtClean="0"/>
              <a:t>Metrosexuality</a:t>
            </a:r>
            <a:r>
              <a:rPr lang="en-US" dirty="0"/>
              <a:t> </a:t>
            </a:r>
            <a:r>
              <a:rPr lang="en-US" dirty="0" smtClean="0"/>
              <a:t>which began in the 1970’s focuses on self-appearance, self-presentation and grooming.</a:t>
            </a:r>
          </a:p>
          <a:p>
            <a:pPr>
              <a:lnSpc>
                <a:spcPct val="150000"/>
              </a:lnSpc>
            </a:pPr>
            <a:r>
              <a:rPr lang="en-US" dirty="0" smtClean="0"/>
              <a:t>Evolved due to the increase in grooming products and expendable incoming of a single man. </a:t>
            </a:r>
          </a:p>
          <a:p>
            <a:endParaRPr lang="en-US" dirty="0" smtClean="0"/>
          </a:p>
          <a:p>
            <a:endParaRPr lang="en-US" dirty="0"/>
          </a:p>
          <a:p>
            <a:endParaRPr lang="en-US" dirty="0"/>
          </a:p>
        </p:txBody>
      </p:sp>
      <p:pic>
        <p:nvPicPr>
          <p:cNvPr id="2050" name="Picture 2" descr="https://tse2.mm.bing.net/th?id=JN.mzHwzWOYmKWoRWk1ms7riQ&amp;pid=15.1&amp;H=120&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8169" y="4419029"/>
            <a:ext cx="2745346" cy="205901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tse4.mm.bing.net/th?id=JN.2xuwyszwOee4KBYhxVBBVg&amp;pid=15.1&amp;H=120&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564" y="4419029"/>
            <a:ext cx="2745346" cy="2059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7391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LAddism</a:t>
            </a:r>
            <a:endParaRPr lang="en-US" dirty="0"/>
          </a:p>
        </p:txBody>
      </p:sp>
      <p:sp>
        <p:nvSpPr>
          <p:cNvPr id="3" name="Content Placeholder 2"/>
          <p:cNvSpPr>
            <a:spLocks noGrp="1"/>
          </p:cNvSpPr>
          <p:nvPr>
            <p:ph idx="1"/>
          </p:nvPr>
        </p:nvSpPr>
        <p:spPr/>
        <p:txBody>
          <a:bodyPr/>
          <a:lstStyle/>
          <a:p>
            <a:r>
              <a:rPr lang="en-US" dirty="0" err="1" smtClean="0"/>
              <a:t>Laddism</a:t>
            </a:r>
            <a:r>
              <a:rPr lang="en-US" dirty="0" smtClean="0"/>
              <a:t> emerged in the United Kingdom in the 1990’s.</a:t>
            </a:r>
          </a:p>
          <a:p>
            <a:endParaRPr lang="en-US" dirty="0"/>
          </a:p>
          <a:p>
            <a:r>
              <a:rPr lang="en-US" dirty="0" smtClean="0"/>
              <a:t>It can be characterized by being youthful, a bachelor, and objectifying women.</a:t>
            </a:r>
            <a:endParaRPr lang="en-US" dirty="0"/>
          </a:p>
        </p:txBody>
      </p:sp>
      <p:pic>
        <p:nvPicPr>
          <p:cNvPr id="3076" name="Picture 4" descr="https://tse1.mm.bing.net/th?id=JN.mfwF3txC1g5SkzVivbFRWw&amp;pid=15.1&amp;H=120&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5889" y="4303335"/>
            <a:ext cx="2214139" cy="191534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tse2.mm.bing.net/th?id=JN.zmKRDD9zI3wTBjTnnZX%2bGw&amp;pid=15.1&amp;H=120&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1718" y="4303335"/>
            <a:ext cx="2553796" cy="1915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741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06850"/>
          </a:xfrm>
        </p:spPr>
        <p:txBody>
          <a:bodyPr/>
          <a:lstStyle/>
          <a:p>
            <a:r>
              <a:rPr lang="en-US" dirty="0" smtClean="0"/>
              <a:t>The medias role</a:t>
            </a:r>
            <a:endParaRPr lang="en-US" dirty="0"/>
          </a:p>
        </p:txBody>
      </p:sp>
      <p:sp>
        <p:nvSpPr>
          <p:cNvPr id="3" name="Content Placeholder 2"/>
          <p:cNvSpPr>
            <a:spLocks noGrp="1"/>
          </p:cNvSpPr>
          <p:nvPr>
            <p:ph idx="1"/>
          </p:nvPr>
        </p:nvSpPr>
        <p:spPr>
          <a:xfrm>
            <a:off x="685800" y="1571223"/>
            <a:ext cx="10820400" cy="4024125"/>
          </a:xfrm>
        </p:spPr>
        <p:txBody>
          <a:bodyPr/>
          <a:lstStyle/>
          <a:p>
            <a:pPr>
              <a:lnSpc>
                <a:spcPct val="150000"/>
              </a:lnSpc>
            </a:pPr>
            <a:r>
              <a:rPr lang="en-US" dirty="0" smtClean="0"/>
              <a:t>Prior to 1995, media images of men have focuses on the face rather than the body.</a:t>
            </a:r>
          </a:p>
          <a:p>
            <a:pPr>
              <a:lnSpc>
                <a:spcPct val="150000"/>
              </a:lnSpc>
            </a:pPr>
            <a:r>
              <a:rPr lang="en-US" dirty="0" smtClean="0"/>
              <a:t>Media representations have led men to become more responsible for the shape and size of their body.</a:t>
            </a:r>
          </a:p>
          <a:p>
            <a:endParaRPr lang="en-US" dirty="0"/>
          </a:p>
        </p:txBody>
      </p:sp>
      <p:pic>
        <p:nvPicPr>
          <p:cNvPr id="7172" name="Picture 4" descr="https://tse2.mm.bing.net/th?id=JN.BLYC4BWhuZvOY8p2wJDXxg&amp;pid=15.1&amp;H=89&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0872" y="4235261"/>
            <a:ext cx="4070255" cy="2264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600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77623"/>
          </a:xfrm>
        </p:spPr>
        <p:txBody>
          <a:bodyPr/>
          <a:lstStyle/>
          <a:p>
            <a:r>
              <a:rPr lang="en-US" dirty="0" smtClean="0"/>
              <a:t>The male Body</a:t>
            </a:r>
            <a:endParaRPr lang="en-US" dirty="0"/>
          </a:p>
        </p:txBody>
      </p:sp>
      <p:sp>
        <p:nvSpPr>
          <p:cNvPr id="3" name="Content Placeholder 2"/>
          <p:cNvSpPr>
            <a:spLocks noGrp="1"/>
          </p:cNvSpPr>
          <p:nvPr>
            <p:ph idx="1"/>
          </p:nvPr>
        </p:nvSpPr>
        <p:spPr>
          <a:xfrm>
            <a:off x="685800" y="1615010"/>
            <a:ext cx="10820400" cy="4024125"/>
          </a:xfrm>
        </p:spPr>
        <p:txBody>
          <a:bodyPr/>
          <a:lstStyle/>
          <a:p>
            <a:pPr>
              <a:lnSpc>
                <a:spcPct val="150000"/>
              </a:lnSpc>
            </a:pPr>
            <a:r>
              <a:rPr lang="en-US" dirty="0" smtClean="0"/>
              <a:t>All magazines contained inspiration stories involving weight lost. Many of which involved famous celebrities</a:t>
            </a:r>
          </a:p>
          <a:p>
            <a:pPr>
              <a:lnSpc>
                <a:spcPct val="150000"/>
              </a:lnSpc>
            </a:pPr>
            <a:r>
              <a:rPr lang="en-US" dirty="0" smtClean="0"/>
              <a:t>The male body was displayed in all of these magazines which indicates it is a very visible part to our society</a:t>
            </a:r>
            <a:endParaRPr lang="en-US" dirty="0"/>
          </a:p>
        </p:txBody>
      </p:sp>
      <p:pic>
        <p:nvPicPr>
          <p:cNvPr id="5122" name="Picture 2" descr="https://tse1.mm.bing.net/th?id=JN.uLMFkwO4LIj47UpoUTpQ%2bg&amp;pid=15.1&amp;H=107&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4537" y="3993453"/>
            <a:ext cx="4145969" cy="2488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715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26545"/>
          </a:xfrm>
        </p:spPr>
        <p:txBody>
          <a:bodyPr>
            <a:normAutofit fontScale="90000"/>
          </a:bodyPr>
          <a:lstStyle/>
          <a:p>
            <a:r>
              <a:rPr lang="en-US" dirty="0" smtClean="0"/>
              <a:t>Aesthetics and grooming</a:t>
            </a:r>
            <a:endParaRPr lang="en-US" dirty="0"/>
          </a:p>
        </p:txBody>
      </p:sp>
      <p:sp>
        <p:nvSpPr>
          <p:cNvPr id="3" name="Content Placeholder 2"/>
          <p:cNvSpPr>
            <a:spLocks noGrp="1"/>
          </p:cNvSpPr>
          <p:nvPr>
            <p:ph idx="1"/>
          </p:nvPr>
        </p:nvSpPr>
        <p:spPr>
          <a:xfrm>
            <a:off x="685800" y="1390918"/>
            <a:ext cx="10820400" cy="4024125"/>
          </a:xfrm>
        </p:spPr>
        <p:txBody>
          <a:bodyPr/>
          <a:lstStyle/>
          <a:p>
            <a:pPr>
              <a:lnSpc>
                <a:spcPct val="150000"/>
              </a:lnSpc>
            </a:pPr>
            <a:r>
              <a:rPr lang="en-US" dirty="0" smtClean="0"/>
              <a:t>“You are how you groom. Behind every blinding smile, careful coiffure, and neatly trimmed nostril fringe lays the daily routine that defines you. The way you leave the bathroom says a lot about how you’ll tackle each day…Good grooming has the power to make you a better man…start grooming for improvement”</a:t>
            </a:r>
            <a:endParaRPr lang="en-US" dirty="0"/>
          </a:p>
        </p:txBody>
      </p:sp>
      <p:pic>
        <p:nvPicPr>
          <p:cNvPr id="6146" name="Picture 2" descr="https://tse2.mm.bing.net/th?id=JN.Y0GeE21lmYZFWkghlz3iEg&amp;pid=15.1&amp;H=80&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9988" y="4018210"/>
            <a:ext cx="6592953" cy="2743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315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443</TotalTime>
  <Words>596</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Vapor Trail</vt:lpstr>
      <vt:lpstr>Portrayals of Masculinity in men’s lifestyle magazines</vt:lpstr>
      <vt:lpstr>Abstract</vt:lpstr>
      <vt:lpstr>Hegemonic masculinity</vt:lpstr>
      <vt:lpstr>Muscularity</vt:lpstr>
      <vt:lpstr>Metrosexuality</vt:lpstr>
      <vt:lpstr>LAddism</vt:lpstr>
      <vt:lpstr>The medias role</vt:lpstr>
      <vt:lpstr>The male Body</vt:lpstr>
      <vt:lpstr>Aesthetics and grooming</vt:lpstr>
      <vt:lpstr>Fashion</vt:lpstr>
      <vt:lpstr>conclusion</vt:lpstr>
      <vt:lpstr>How article relates to course topics</vt:lpstr>
      <vt:lpstr>Reaction and limitations</vt:lpstr>
      <vt:lpstr>Discussion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Gilbert</dc:creator>
  <cp:lastModifiedBy>Nathan Gilbert</cp:lastModifiedBy>
  <cp:revision>30</cp:revision>
  <dcterms:created xsi:type="dcterms:W3CDTF">2015-04-16T01:25:43Z</dcterms:created>
  <dcterms:modified xsi:type="dcterms:W3CDTF">2017-09-19T16:15:48Z</dcterms:modified>
</cp:coreProperties>
</file>